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45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1" d="100"/>
          <a:sy n="111" d="100"/>
        </p:scale>
        <p:origin x="92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DA590EC-6B8D-427B-9467-08C15A20DA3C}" type="doc">
      <dgm:prSet loTypeId="urn:microsoft.com/office/officeart/2005/8/layout/hProcess3" loCatId="process" qsTypeId="urn:microsoft.com/office/officeart/2005/8/quickstyle/simple1" qsCatId="simple" csTypeId="urn:microsoft.com/office/officeart/2005/8/colors/accent1_2" csCatId="accent1" phldr="1"/>
      <dgm:spPr/>
    </dgm:pt>
    <dgm:pt modelId="{0785331D-26BB-4DCA-ADCB-DEACA1EC54EC}">
      <dgm:prSet phldrT="[Text]" custT="1"/>
      <dgm:spPr/>
      <dgm:t>
        <a:bodyPr/>
        <a:lstStyle/>
        <a:p>
          <a:r>
            <a:rPr lang="en-US" sz="2400" b="1" dirty="0"/>
            <a:t>DeepFace</a:t>
          </a:r>
        </a:p>
        <a:p>
          <a:r>
            <a:rPr lang="en-US" sz="2400" b="1" dirty="0"/>
            <a:t>(Phase 1)</a:t>
          </a:r>
        </a:p>
      </dgm:t>
    </dgm:pt>
    <dgm:pt modelId="{623FEB24-7722-4F84-97F1-5BFE99680BA7}" type="parTrans" cxnId="{28D342EE-D3EF-4CB1-A573-8C1B8F737EB5}">
      <dgm:prSet/>
      <dgm:spPr/>
      <dgm:t>
        <a:bodyPr/>
        <a:lstStyle/>
        <a:p>
          <a:endParaRPr lang="en-US"/>
        </a:p>
      </dgm:t>
    </dgm:pt>
    <dgm:pt modelId="{7B360411-5AE9-4839-9ED7-E544D4FB784D}" type="sibTrans" cxnId="{28D342EE-D3EF-4CB1-A573-8C1B8F737EB5}">
      <dgm:prSet/>
      <dgm:spPr/>
      <dgm:t>
        <a:bodyPr/>
        <a:lstStyle/>
        <a:p>
          <a:endParaRPr lang="en-US"/>
        </a:p>
      </dgm:t>
    </dgm:pt>
    <dgm:pt modelId="{8AB8B66E-2A6B-4137-BDAB-CB6E16E5E3ED}" type="pres">
      <dgm:prSet presAssocID="{CDA590EC-6B8D-427B-9467-08C15A20DA3C}" presName="Name0" presStyleCnt="0">
        <dgm:presLayoutVars>
          <dgm:dir/>
          <dgm:animLvl val="lvl"/>
          <dgm:resizeHandles val="exact"/>
        </dgm:presLayoutVars>
      </dgm:prSet>
      <dgm:spPr/>
    </dgm:pt>
    <dgm:pt modelId="{39CBD185-C57A-4132-BED2-050930F02717}" type="pres">
      <dgm:prSet presAssocID="{CDA590EC-6B8D-427B-9467-08C15A20DA3C}" presName="dummy" presStyleCnt="0"/>
      <dgm:spPr/>
    </dgm:pt>
    <dgm:pt modelId="{F0958176-BF27-4131-AB05-CABA8172AF28}" type="pres">
      <dgm:prSet presAssocID="{CDA590EC-6B8D-427B-9467-08C15A20DA3C}" presName="linH" presStyleCnt="0"/>
      <dgm:spPr/>
    </dgm:pt>
    <dgm:pt modelId="{7DB5C86C-534F-4600-A875-D271FD97149D}" type="pres">
      <dgm:prSet presAssocID="{CDA590EC-6B8D-427B-9467-08C15A20DA3C}" presName="padding1" presStyleCnt="0"/>
      <dgm:spPr/>
    </dgm:pt>
    <dgm:pt modelId="{7DC5F9B9-2230-4F14-BD6A-D6761F279224}" type="pres">
      <dgm:prSet presAssocID="{0785331D-26BB-4DCA-ADCB-DEACA1EC54EC}" presName="linV" presStyleCnt="0"/>
      <dgm:spPr/>
    </dgm:pt>
    <dgm:pt modelId="{DB1767B5-11E0-468D-A3A2-204ED440CCC5}" type="pres">
      <dgm:prSet presAssocID="{0785331D-26BB-4DCA-ADCB-DEACA1EC54EC}" presName="spVertical1" presStyleCnt="0"/>
      <dgm:spPr/>
    </dgm:pt>
    <dgm:pt modelId="{31140852-A712-464F-9DDD-1289AC6E5F5E}" type="pres">
      <dgm:prSet presAssocID="{0785331D-26BB-4DCA-ADCB-DEACA1EC54EC}" presName="parTx" presStyleLbl="revTx" presStyleIdx="0" presStyleCnt="1">
        <dgm:presLayoutVars>
          <dgm:chMax val="0"/>
          <dgm:chPref val="0"/>
          <dgm:bulletEnabled val="1"/>
        </dgm:presLayoutVars>
      </dgm:prSet>
      <dgm:spPr/>
    </dgm:pt>
    <dgm:pt modelId="{DD38EAA1-7D2B-4EB8-AD6F-2B86A8083CB2}" type="pres">
      <dgm:prSet presAssocID="{0785331D-26BB-4DCA-ADCB-DEACA1EC54EC}" presName="spVertical2" presStyleCnt="0"/>
      <dgm:spPr/>
    </dgm:pt>
    <dgm:pt modelId="{0C2DEAF2-CDB2-4E19-86CC-EA4B214EA711}" type="pres">
      <dgm:prSet presAssocID="{0785331D-26BB-4DCA-ADCB-DEACA1EC54EC}" presName="spVertical3" presStyleCnt="0"/>
      <dgm:spPr/>
    </dgm:pt>
    <dgm:pt modelId="{10473DE4-5C1F-4749-923B-2C6C0E79B570}" type="pres">
      <dgm:prSet presAssocID="{CDA590EC-6B8D-427B-9467-08C15A20DA3C}" presName="padding2" presStyleCnt="0"/>
      <dgm:spPr/>
    </dgm:pt>
    <dgm:pt modelId="{9049059B-D76B-48AA-A2DA-A606745A00D1}" type="pres">
      <dgm:prSet presAssocID="{CDA590EC-6B8D-427B-9467-08C15A20DA3C}" presName="negArrow" presStyleCnt="0"/>
      <dgm:spPr/>
    </dgm:pt>
    <dgm:pt modelId="{45123438-35C0-421F-901B-9DB3D8D7636F}" type="pres">
      <dgm:prSet presAssocID="{CDA590EC-6B8D-427B-9467-08C15A20DA3C}" presName="backgroundArrow" presStyleLbl="node1" presStyleIdx="0" presStyleCnt="1" custLinFactNeighborX="-3824" custLinFactNeighborY="-1821"/>
      <dgm:spPr>
        <a:solidFill>
          <a:srgbClr val="FFFF00">
            <a:alpha val="93000"/>
          </a:srgbClr>
        </a:solidFill>
        <a:ln>
          <a:noFill/>
        </a:ln>
        <a:effectLst>
          <a:outerShdw blurRad="44450" dist="27940" dir="5400000" algn="ctr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gm:spPr>
    </dgm:pt>
  </dgm:ptLst>
  <dgm:cxnLst>
    <dgm:cxn modelId="{2759031F-193D-47AE-93FD-8E1D26354095}" type="presOf" srcId="{0785331D-26BB-4DCA-ADCB-DEACA1EC54EC}" destId="{31140852-A712-464F-9DDD-1289AC6E5F5E}" srcOrd="0" destOrd="0" presId="urn:microsoft.com/office/officeart/2005/8/layout/hProcess3"/>
    <dgm:cxn modelId="{28B64A4F-9641-4488-986A-C84D2B2E6A10}" type="presOf" srcId="{CDA590EC-6B8D-427B-9467-08C15A20DA3C}" destId="{8AB8B66E-2A6B-4137-BDAB-CB6E16E5E3ED}" srcOrd="0" destOrd="0" presId="urn:microsoft.com/office/officeart/2005/8/layout/hProcess3"/>
    <dgm:cxn modelId="{28D342EE-D3EF-4CB1-A573-8C1B8F737EB5}" srcId="{CDA590EC-6B8D-427B-9467-08C15A20DA3C}" destId="{0785331D-26BB-4DCA-ADCB-DEACA1EC54EC}" srcOrd="0" destOrd="0" parTransId="{623FEB24-7722-4F84-97F1-5BFE99680BA7}" sibTransId="{7B360411-5AE9-4839-9ED7-E544D4FB784D}"/>
    <dgm:cxn modelId="{4FC51439-A519-4206-BCB7-2940C3671812}" type="presParOf" srcId="{8AB8B66E-2A6B-4137-BDAB-CB6E16E5E3ED}" destId="{39CBD185-C57A-4132-BED2-050930F02717}" srcOrd="0" destOrd="0" presId="urn:microsoft.com/office/officeart/2005/8/layout/hProcess3"/>
    <dgm:cxn modelId="{D1241D3B-4E3B-406D-8AB7-B5ED4FCCD2CA}" type="presParOf" srcId="{8AB8B66E-2A6B-4137-BDAB-CB6E16E5E3ED}" destId="{F0958176-BF27-4131-AB05-CABA8172AF28}" srcOrd="1" destOrd="0" presId="urn:microsoft.com/office/officeart/2005/8/layout/hProcess3"/>
    <dgm:cxn modelId="{1B54C906-DB56-4159-B0A8-B448F275CAD4}" type="presParOf" srcId="{F0958176-BF27-4131-AB05-CABA8172AF28}" destId="{7DB5C86C-534F-4600-A875-D271FD97149D}" srcOrd="0" destOrd="0" presId="urn:microsoft.com/office/officeart/2005/8/layout/hProcess3"/>
    <dgm:cxn modelId="{5E49FD72-B052-4CF2-BD0D-B45D8AF5AC50}" type="presParOf" srcId="{F0958176-BF27-4131-AB05-CABA8172AF28}" destId="{7DC5F9B9-2230-4F14-BD6A-D6761F279224}" srcOrd="1" destOrd="0" presId="urn:microsoft.com/office/officeart/2005/8/layout/hProcess3"/>
    <dgm:cxn modelId="{B32CDF3B-5839-4768-A7DA-C61B79925FE9}" type="presParOf" srcId="{7DC5F9B9-2230-4F14-BD6A-D6761F279224}" destId="{DB1767B5-11E0-468D-A3A2-204ED440CCC5}" srcOrd="0" destOrd="0" presId="urn:microsoft.com/office/officeart/2005/8/layout/hProcess3"/>
    <dgm:cxn modelId="{03DDBD9E-D01D-49D3-8152-480F1F96B9A6}" type="presParOf" srcId="{7DC5F9B9-2230-4F14-BD6A-D6761F279224}" destId="{31140852-A712-464F-9DDD-1289AC6E5F5E}" srcOrd="1" destOrd="0" presId="urn:microsoft.com/office/officeart/2005/8/layout/hProcess3"/>
    <dgm:cxn modelId="{19C4A401-D4D6-4824-B34D-C3D35D395DEF}" type="presParOf" srcId="{7DC5F9B9-2230-4F14-BD6A-D6761F279224}" destId="{DD38EAA1-7D2B-4EB8-AD6F-2B86A8083CB2}" srcOrd="2" destOrd="0" presId="urn:microsoft.com/office/officeart/2005/8/layout/hProcess3"/>
    <dgm:cxn modelId="{5D6F1F53-4161-4C89-ADA5-FBB8408388F9}" type="presParOf" srcId="{7DC5F9B9-2230-4F14-BD6A-D6761F279224}" destId="{0C2DEAF2-CDB2-4E19-86CC-EA4B214EA711}" srcOrd="3" destOrd="0" presId="urn:microsoft.com/office/officeart/2005/8/layout/hProcess3"/>
    <dgm:cxn modelId="{8C5703B5-8151-469F-832F-6F975A28C55A}" type="presParOf" srcId="{F0958176-BF27-4131-AB05-CABA8172AF28}" destId="{10473DE4-5C1F-4749-923B-2C6C0E79B570}" srcOrd="2" destOrd="0" presId="urn:microsoft.com/office/officeart/2005/8/layout/hProcess3"/>
    <dgm:cxn modelId="{13061595-BA5A-4813-9C5A-DEA3AE682906}" type="presParOf" srcId="{F0958176-BF27-4131-AB05-CABA8172AF28}" destId="{9049059B-D76B-48AA-A2DA-A606745A00D1}" srcOrd="3" destOrd="0" presId="urn:microsoft.com/office/officeart/2005/8/layout/hProcess3"/>
    <dgm:cxn modelId="{AE63C947-E942-4E1E-BC58-47CD6BFF7245}" type="presParOf" srcId="{F0958176-BF27-4131-AB05-CABA8172AF28}" destId="{45123438-35C0-421F-901B-9DB3D8D7636F}" srcOrd="4" destOrd="0" presId="urn:microsoft.com/office/officeart/2005/8/layout/h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5123438-35C0-421F-901B-9DB3D8D7636F}">
      <dsp:nvSpPr>
        <dsp:cNvPr id="0" name=""/>
        <dsp:cNvSpPr/>
      </dsp:nvSpPr>
      <dsp:spPr>
        <a:xfrm>
          <a:off x="0" y="0"/>
          <a:ext cx="3617264" cy="2016000"/>
        </a:xfrm>
        <a:prstGeom prst="rightArrow">
          <a:avLst/>
        </a:prstGeom>
        <a:solidFill>
          <a:srgbClr val="FFFF00">
            <a:alpha val="93000"/>
          </a:srgbClr>
        </a:solidFill>
        <a:ln w="12700" cap="flat" cmpd="sng" algn="ctr">
          <a:noFill/>
          <a:prstDash val="solid"/>
          <a:miter lim="800000"/>
        </a:ln>
        <a:effectLst>
          <a:outerShdw blurRad="44450" dist="27940" dir="5400000" algn="ctr" rotWithShape="0">
            <a:srgbClr val="000000">
              <a:alpha val="32000"/>
            </a:srgbClr>
          </a:outerShdw>
        </a:effectLst>
        <a:scene3d>
          <a:camera prst="orthographicFront">
            <a:rot lat="0" lon="0" rev="0"/>
          </a:camera>
          <a:lightRig rig="balanced" dir="t">
            <a:rot lat="0" lon="0" rev="8700000"/>
          </a:lightRig>
        </a:scene3d>
        <a:sp3d>
          <a:bevelT w="190500" h="38100"/>
        </a:sp3d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1140852-A712-464F-9DDD-1289AC6E5F5E}">
      <dsp:nvSpPr>
        <dsp:cNvPr id="0" name=""/>
        <dsp:cNvSpPr/>
      </dsp:nvSpPr>
      <dsp:spPr>
        <a:xfrm>
          <a:off x="291783" y="535227"/>
          <a:ext cx="2963754" cy="1008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243840" rIns="0" bIns="2438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DeepFace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1" kern="1200" dirty="0"/>
            <a:t>(Phase 1)</a:t>
          </a:r>
        </a:p>
      </dsp:txBody>
      <dsp:txXfrm>
        <a:off x="291783" y="535227"/>
        <a:ext cx="2963754" cy="1008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3">
  <dgm:title val=""/>
  <dgm:desc val=""/>
  <dgm:catLst>
    <dgm:cat type="process" pri="6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 chOrder="t">
    <dgm:varLst>
      <dgm:dir/>
      <dgm:animLvl val="lvl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dummy" refType="w"/>
      <dgm:constr type="h" for="ch" forName="dummy" refType="h"/>
      <dgm:constr type="h" for="ch" forName="dummy" refType="w" refFor="ch" refForName="dummy" op="lte" fact="0.4"/>
      <dgm:constr type="ctrX" for="ch" forName="dummy" refType="w" fact="0.5"/>
      <dgm:constr type="ctrY" for="ch" forName="dummy" refType="h" fact="0.5"/>
      <dgm:constr type="w" for="ch" forName="linH" refType="w"/>
      <dgm:constr type="h" for="ch" forName="linH" refType="h"/>
      <dgm:constr type="ctrX" for="ch" forName="linH" refType="w" fact="0.5"/>
      <dgm:constr type="ctrY" for="ch" forName="linH" refType="h" fact="0.5"/>
      <dgm:constr type="userP" for="ch" forName="linH" refType="h" refFor="ch" refForName="dummy" fact="0.25"/>
      <dgm:constr type="userT" for="des" forName="parTx" refType="w" refFor="ch" refForName="dummy" fact="0.2"/>
    </dgm:constrLst>
    <dgm:ruleLst/>
    <dgm:layoutNode name="dummy">
      <dgm:alg type="sp"/>
      <dgm:shape xmlns:r="http://schemas.openxmlformats.org/officeDocument/2006/relationships" r:blip="">
        <dgm:adjLst/>
      </dgm:shape>
      <dgm:presOf/>
      <dgm:constrLst/>
      <dgm:ruleLst/>
    </dgm:layoutNode>
    <dgm:layoutNode name="linH">
      <dgm:choose name="Name1">
        <dgm:if name="Name2" func="var" arg="dir" op="equ" val="norm">
          <dgm:alg type="lin">
            <dgm:param type="linDir" val="fromL"/>
            <dgm:param type="nodeVertAlign" val="t"/>
          </dgm:alg>
        </dgm:if>
        <dgm:else name="Name3">
          <dgm:alg type="lin">
            <dgm:param type="linDir" val="fromR"/>
            <dgm:param type="nodeVertAlign" val="t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forName="parTx" val="65"/>
        <dgm:constr type="primFontSz" for="des" forName="desTx" refType="primFontSz" refFor="des" refForName="parTx" op="equ"/>
        <dgm:constr type="h" for="des" forName="parTx" refType="primFontSz" refFor="des" refForName="parTx"/>
        <dgm:constr type="h" for="des" forName="desTx" refType="primFontSz" refFor="des" refForName="parTx" fact="0.5"/>
        <dgm:constr type="h" for="des" forName="parTx" op="equ"/>
        <dgm:constr type="h" for="des" forName="desTx" op="equ"/>
        <dgm:constr type="h" for="ch" forName="backgroundArrow" refType="primFontSz" refFor="des" refForName="parTx" fact="2"/>
        <dgm:constr type="h" for="ch" forName="backgroundArrow" refType="h" refFor="des" refForName="parTx" op="lte" fact="2"/>
        <dgm:constr type="h" for="ch" forName="backgroundArrow" refType="h" refFor="des" refForName="parTx" op="gte" fact="2"/>
        <dgm:constr type="h" for="des" forName="spVertical1" refType="primFontSz" refFor="des" refForName="parTx" fact="0.5"/>
        <dgm:constr type="h" for="des" forName="spVertical1" refType="h" refFor="des" refForName="parTx" op="lte" fact="0.5"/>
        <dgm:constr type="h" for="des" forName="spVertical1" refType="h" refFor="des" refForName="parTx" op="gte" fact="0.5"/>
        <dgm:constr type="h" for="des" forName="spVertical2" refType="primFontSz" refFor="des" refForName="parTx" fact="0.5"/>
        <dgm:constr type="h" for="des" forName="spVertical2" refType="h" refFor="des" refForName="parTx" op="lte" fact="0.5"/>
        <dgm:constr type="h" for="des" forName="spVertical2" refType="h" refFor="des" refForName="parTx" op="gte" fact="0.5"/>
        <dgm:constr type="h" for="des" forName="spVertical3" refType="primFontSz" refFor="des" refForName="parTx" fact="-0.4"/>
        <dgm:constr type="h" for="des" forName="spVertical3" refType="h" refFor="des" refForName="parTx" op="lte" fact="-0.4"/>
        <dgm:constr type="h" for="des" forName="spVertical3" refType="h" refFor="des" refForName="parTx" op="gte" fact="-0.4"/>
        <dgm:constr type="w" for="ch" forName="backgroundArrow" refType="w"/>
        <dgm:constr type="w" for="ch" forName="negArrow" refType="w" fact="-1"/>
        <dgm:constr type="w" for="ch" forName="linV" refType="w"/>
        <dgm:constr type="w" for="ch" forName="space" refType="w" refFor="ch" refForName="linV" fact="0.2"/>
        <dgm:constr type="w" for="ch" forName="padding1" refType="w" fact="0.08"/>
        <dgm:constr type="userP"/>
        <dgm:constr type="w" for="ch" forName="padding2" refType="userP"/>
      </dgm:constrLst>
      <dgm:ruleLst>
        <dgm:rule type="w" for="ch" forName="linV" val="0" fact="NaN" max="NaN"/>
        <dgm:rule type="primFontSz" for="des" forName="parTx" val="5" fact="NaN" max="NaN"/>
      </dgm:ruleLst>
      <dgm:layoutNode name="padding1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forEach name="Name4" axis="ch" ptType="node">
        <dgm:layoutNode name="linV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spVertical1" refType="w"/>
            <dgm:constr type="w" for="ch" forName="parTx" refType="w"/>
            <dgm:constr type="w" for="ch" forName="spVertical2" refType="w"/>
            <dgm:constr type="w" for="ch" forName="spVertical3" refType="w"/>
            <dgm:constr type="w" for="ch" forName="desTx" refType="w"/>
          </dgm:constrLst>
          <dgm:ruleLst/>
          <dgm:layoutNode name="spVertical1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parTx" styleLbl="revTx">
            <dgm:varLst>
              <dgm:chMax val="0"/>
              <dgm:chPref val="0"/>
              <dgm:bulletEnabled val="1"/>
            </dgm:varLst>
            <dgm:choose name="Name5">
              <dgm:if name="Name6" axis="root des" ptType="all node" func="maxDepth" op="gt" val="1">
                <dgm:alg type="tx">
                  <dgm:param type="parTxLTRAlign" val="l"/>
                  <dgm:param type="parTxRTLAlign" val="r"/>
                </dgm:alg>
              </dgm:if>
              <dgm:else name="Name7">
                <dgm:alg type="tx">
                  <dgm:param type="parTxLTRAlign" val="ctr"/>
                  <dgm:param type="parTxRTLAlign" val="ct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self" ptType="node"/>
            <dgm:choose name="Name8">
              <dgm:if name="Name9" func="var" arg="dir" op="equ" val="norm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if>
              <dgm:else name="Name10">
                <dgm:constrLst>
                  <dgm:constr type="userT"/>
                  <dgm:constr type="h" refType="userT" op="lte"/>
                  <dgm:constr type="tMarg" refType="primFontSz" fact="0.8"/>
                  <dgm:constr type="bMarg" refType="tMarg"/>
                  <dgm:constr type="lMarg"/>
                  <dgm:constr type="rMarg"/>
                </dgm:constrLst>
              </dgm:else>
            </dgm:choose>
            <dgm:ruleLst>
              <dgm:rule type="h" val="INF" fact="NaN" max="NaN"/>
            </dgm:ruleLst>
          </dgm:layoutNode>
          <dgm:layoutNode name="spVertical2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layoutNode name="spVertical3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  <dgm:choose name="Name11">
            <dgm:if name="Name12" axis="ch" ptType="node" func="cnt" op="gte" val="1">
              <dgm:layoutNode name="desTx" styleLbl="revTx">
                <dgm:varLst>
                  <dgm:bulletEnabled val="1"/>
                </dgm:varLst>
                <dgm:alg type="tx">
                  <dgm:param type="stBulletLvl" val="1"/>
                </dgm:alg>
                <dgm:shape xmlns:r="http://schemas.openxmlformats.org/officeDocument/2006/relationships" type="rect" r:blip="">
                  <dgm:adjLst/>
                </dgm:shape>
                <dgm:presOf axis="des" ptType="node"/>
                <dgm:constrLst>
                  <dgm:constr type="tMarg"/>
                  <dgm:constr type="bMarg"/>
                  <dgm:constr type="rMarg"/>
                  <dgm:constr type="lMarg"/>
                </dgm:constrLst>
                <dgm:ruleLst>
                  <dgm:rule type="h" val="INF" fact="NaN" max="NaN"/>
                </dgm:ruleLst>
              </dgm:layoutNode>
            </dgm:if>
            <dgm:else name="Name13"/>
          </dgm:choose>
        </dgm:layoutNod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  <dgm:layoutNode name="padding2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negArrow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backgroundArrow" styleLbl="node1">
        <dgm:alg type="sp"/>
        <dgm:choose name="Name15">
          <dgm:if name="Name16" func="var" arg="dir" op="equ" val="norm">
            <dgm:shape xmlns:r="http://schemas.openxmlformats.org/officeDocument/2006/relationships" type="rightArrow" r:blip="">
              <dgm:adjLst/>
            </dgm:shape>
          </dgm:if>
          <dgm:else name="Name17">
            <dgm:shape xmlns:r="http://schemas.openxmlformats.org/officeDocument/2006/relationships" type="leftArrow" r:blip="">
              <dgm:adjLst/>
            </dgm:shape>
          </dgm:else>
        </dgm:choose>
        <dgm:presOf/>
        <dgm:constrLst/>
        <dgm:ruleLst/>
      </dgm:layoutNode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09B86-F6A0-4A78-B0FA-B613ECE180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73B7D30-32F7-4317-96EE-905612AFBA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7A8ECF-34A7-4576-A7CD-466E4D609A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EE949-7AD2-406A-8A70-134557AEAF4B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3A09C-4CE2-49E4-9ABA-42F577217F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A3B5224-695E-425D-BF42-992CF65434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41902-BB15-4AEA-9C0F-51B191053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0171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38049-749B-4FA0-9117-954B8DF11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5515FC9-A7B2-40EC-87B4-8CEDCD0BC4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5A394C-654D-4525-B2E8-41E4DF572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EE949-7AD2-406A-8A70-134557AEAF4B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B7CBF7-B21B-4D36-A4F5-1EAB17E153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435923-46A8-4CBC-8FE2-8293519EFB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41902-BB15-4AEA-9C0F-51B191053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501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C30969F-94C5-4AA1-87ED-610BFED89BD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91DCA53-DAA3-47AA-A238-F2267CD17FC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886A1A-CA63-44C2-9B83-02AF9F00AD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EE949-7AD2-406A-8A70-134557AEAF4B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846735-1193-418D-85DF-C5156EF310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830195-990D-48F4-BDA9-CF15075E4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41902-BB15-4AEA-9C0F-51B191053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47750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EEE674-EE30-4D54-AE0D-0CEAB171E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EC93D1-95F8-4D17-A64B-1E9D1890E35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BD2D0F9-D166-48C5-B975-2F6B2C06ED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EE949-7AD2-406A-8A70-134557AEAF4B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8AD56D-D73C-4394-B0B7-FC1250D37D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36B05BE-C701-4F53-9BB4-635A98530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41902-BB15-4AEA-9C0F-51B191053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583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01B839-4430-4DE0-9C1B-21DAFDD3C6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6B8D218-36E4-4889-8143-20F9EBBED2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27274B-BA3D-48D3-9555-C894842AB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EE949-7AD2-406A-8A70-134557AEAF4B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2CF3A9-73E7-4284-AB91-671654BFD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46527-6ED5-4092-A0B2-C2E25530A1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41902-BB15-4AEA-9C0F-51B191053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97029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322826-1742-42F9-A661-ED9924451E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657CF8-4DF6-4806-8902-6FE4ACA1DBC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46A5002-CD28-49FE-990D-FE16BBB66D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5262A0-2B83-45B8-B601-135B24ADB6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EE949-7AD2-406A-8A70-134557AEAF4B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AAE23A3-B353-4E5E-9AB6-8D89292B36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9758931-46B6-4FD2-A4EC-6F811CDF7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41902-BB15-4AEA-9C0F-51B191053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7342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E1FD6-9193-4FB4-8EEE-09CAD87CE2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70AF2-65D9-46DB-9C62-2814CF26D5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21546C-4545-4F99-908B-20DC215A15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B6D75FD-2463-40F3-866F-AAB5C480FF9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780711-909A-4789-93D5-8336DF33EF8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0643576-C898-4C13-92A9-DB16A1640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EE949-7AD2-406A-8A70-134557AEAF4B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2F5FE9A-55D9-429C-8772-827165251E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12DBF62-AC18-4B4F-9799-07EA46DCA2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41902-BB15-4AEA-9C0F-51B191053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5385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1F49-8C77-4A11-A3EE-A51B2046A4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3845F86-048B-4C86-AC60-F973A94542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EE949-7AD2-406A-8A70-134557AEAF4B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85BC8A-1362-4587-B14B-83E8F46884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008D24D-924C-4AEE-AE6A-CCA8D92D94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41902-BB15-4AEA-9C0F-51B191053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34121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7C7E7-94A2-468D-A96E-51B43795FE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EE949-7AD2-406A-8A70-134557AEAF4B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E335A15-E843-4610-9932-33D6CF383E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F74E8A-6799-41A7-A94F-02F5E476D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41902-BB15-4AEA-9C0F-51B191053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0634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B9377-C839-4502-B399-5D1A72BCBC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8ABD40-898C-4EFE-8D18-455D5BB84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3999FEF-DD0D-478B-BA51-3C1EF9136B1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181358F-0B64-4F18-B7CA-890E527D8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EE949-7AD2-406A-8A70-134557AEAF4B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8F6A70-A7C7-44E8-993F-3A48D501E1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BF78818-2C70-4C49-B9D4-1E58563EB6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41902-BB15-4AEA-9C0F-51B191053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3689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DCF05-726E-4EE3-A884-D82ACEFCEF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172878E-B87E-4FB2-9CC3-2FD4A4A480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C6B1DA1-925A-4154-BD0F-93B06E542E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52F8CE-5D02-4DF1-B01F-213C15D6CF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5EE949-7AD2-406A-8A70-134557AEAF4B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D5EBE75-027B-4143-A1FB-951A6226F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471EB9A-6E3E-4710-A55C-7B3C5646B9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B41902-BB15-4AEA-9C0F-51B191053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88620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2968D00-2ED6-4D54-BEC0-4E3AF40592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3D7291-A4C0-4F29-BE9E-774D005E98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D6CF22-92FB-4656-98BA-6C70E5372AD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5EE949-7AD2-406A-8A70-134557AEAF4B}" type="datetimeFigureOut">
              <a:rPr lang="en-US" smtClean="0"/>
              <a:t>3/7/2022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92E85A-D621-4A0D-A7AF-4C66EADCC1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67A27D-FEC3-4117-9233-2F055919378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B41902-BB15-4AEA-9C0F-51B191053DC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91217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png"/><Relationship Id="rId7" Type="http://schemas.openxmlformats.org/officeDocument/2006/relationships/diagramColors" Target="../diagrams/colors1.xm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3" name="Rectangle 22">
            <a:extLst>
              <a:ext uri="{FF2B5EF4-FFF2-40B4-BE49-F238E27FC236}">
                <a16:creationId xmlns:a16="http://schemas.microsoft.com/office/drawing/2014/main" id="{F0A604E4-7307-451C-93BE-F1F7E1BF3B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" y="0"/>
            <a:ext cx="12192004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ectangle 24">
            <a:extLst>
              <a:ext uri="{FF2B5EF4-FFF2-40B4-BE49-F238E27FC236}">
                <a16:creationId xmlns:a16="http://schemas.microsoft.com/office/drawing/2014/main" id="{F7F3A0AA-35E5-4085-942B-7378390306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5282344"/>
            <a:ext cx="12191998" cy="1590742"/>
          </a:xfrm>
          <a:prstGeom prst="rect">
            <a:avLst/>
          </a:prstGeom>
          <a:gradFill>
            <a:gsLst>
              <a:gs pos="34000">
                <a:srgbClr val="000000">
                  <a:alpha val="96000"/>
                </a:srgbClr>
              </a:gs>
              <a:gs pos="100000">
                <a:schemeClr val="accent1"/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26">
            <a:extLst>
              <a:ext uri="{FF2B5EF4-FFF2-40B4-BE49-F238E27FC236}">
                <a16:creationId xmlns:a16="http://schemas.microsoft.com/office/drawing/2014/main" id="{402F5C38-C747-4173-ABBF-656E39E821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8115300" cy="1590742"/>
          </a:xfrm>
          <a:prstGeom prst="rect">
            <a:avLst/>
          </a:prstGeom>
          <a:gradFill>
            <a:gsLst>
              <a:gs pos="28000">
                <a:schemeClr val="accent1">
                  <a:lumMod val="75000"/>
                  <a:alpha val="59000"/>
                </a:schemeClr>
              </a:gs>
              <a:gs pos="100000">
                <a:srgbClr val="000000">
                  <a:alpha val="70000"/>
                </a:srgbClr>
              </a:gs>
            </a:gsLst>
            <a:lin ang="11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28">
            <a:extLst>
              <a:ext uri="{FF2B5EF4-FFF2-40B4-BE49-F238E27FC236}">
                <a16:creationId xmlns:a16="http://schemas.microsoft.com/office/drawing/2014/main" id="{E37EECFC-A684-4391-AE85-4CDAF5565F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4" y="5282344"/>
            <a:ext cx="12191998" cy="1590742"/>
          </a:xfrm>
          <a:prstGeom prst="rect">
            <a:avLst/>
          </a:prstGeom>
          <a:gradFill>
            <a:gsLst>
              <a:gs pos="0">
                <a:srgbClr val="000000">
                  <a:alpha val="71765"/>
                </a:srgbClr>
              </a:gs>
              <a:gs pos="100000">
                <a:schemeClr val="accent1">
                  <a:alpha val="0"/>
                </a:schemeClr>
              </a:gs>
            </a:gsLst>
            <a:lin ang="15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4D7FB1-DE7D-4AAF-AE9B-019F8A74A8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9714" y="5490971"/>
            <a:ext cx="6962072" cy="1159200"/>
          </a:xfrm>
        </p:spPr>
        <p:txBody>
          <a:bodyPr anchor="ctr">
            <a:normAutofit/>
          </a:bodyPr>
          <a:lstStyle/>
          <a:p>
            <a:pPr algn="l"/>
            <a:r>
              <a:rPr lang="en-US" sz="4000" b="1" i="0" dirty="0">
                <a:solidFill>
                  <a:srgbClr val="FFFF00"/>
                </a:solidFill>
                <a:effectLst/>
                <a:latin typeface="+mn-lt"/>
              </a:rPr>
              <a:t>Facebook's Face Recognition</a:t>
            </a:r>
          </a:p>
        </p:txBody>
      </p:sp>
      <p:pic>
        <p:nvPicPr>
          <p:cNvPr id="5" name="Picture 4" descr="A picture containing ride&#10;&#10;Description automatically generated">
            <a:extLst>
              <a:ext uri="{FF2B5EF4-FFF2-40B4-BE49-F238E27FC236}">
                <a16:creationId xmlns:a16="http://schemas.microsoft.com/office/drawing/2014/main" id="{35670FA0-892B-4124-A92F-F87AC69753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42867" y="207829"/>
            <a:ext cx="7343955" cy="4902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461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Diagram&#10;&#10;Description automatically generated with medium confidence">
            <a:extLst>
              <a:ext uri="{FF2B5EF4-FFF2-40B4-BE49-F238E27FC236}">
                <a16:creationId xmlns:a16="http://schemas.microsoft.com/office/drawing/2014/main" id="{C5EAF43F-F68D-480E-912D-BCA622698F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0102" y="395422"/>
            <a:ext cx="9785045" cy="606672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342F4FD-0C94-473B-99E0-23BFF2CB143C}"/>
              </a:ext>
            </a:extLst>
          </p:cNvPr>
          <p:cNvSpPr txBox="1"/>
          <p:nvPr/>
        </p:nvSpPr>
        <p:spPr>
          <a:xfrm>
            <a:off x="80513" y="2145103"/>
            <a:ext cx="1697277" cy="862641"/>
          </a:xfrm>
          <a:prstGeom prst="rect">
            <a:avLst/>
          </a:prstGeom>
          <a:solidFill>
            <a:srgbClr val="2A4578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glow" dir="t">
              <a:rot lat="0" lon="0" rev="14100000"/>
            </a:lightRig>
          </a:scene3d>
          <a:sp3d prstMaterial="softEdge">
            <a:bevelT w="127000" prst="artDeco"/>
          </a:sp3d>
        </p:spPr>
        <p:txBody>
          <a:bodyPr wrap="square" rtlCol="0">
            <a:spAutoFit/>
          </a:bodyPr>
          <a:lstStyle/>
          <a:p>
            <a:pPr lvl="0" algn="ctr"/>
            <a:r>
              <a:rPr lang="en-US" sz="2400" b="1" dirty="0">
                <a:solidFill>
                  <a:srgbClr val="FFFF00"/>
                </a:solidFill>
              </a:rPr>
              <a:t>DeepFace</a:t>
            </a:r>
          </a:p>
          <a:p>
            <a:pPr lvl="0" algn="ctr"/>
            <a:r>
              <a:rPr lang="en-US" sz="2400" b="1" dirty="0">
                <a:solidFill>
                  <a:srgbClr val="FFFF00"/>
                </a:solidFill>
              </a:rPr>
              <a:t>(Phase 2)</a:t>
            </a:r>
          </a:p>
        </p:txBody>
      </p:sp>
    </p:spTree>
    <p:extLst>
      <p:ext uri="{BB962C8B-B14F-4D97-AF65-F5344CB8AC3E}">
        <p14:creationId xmlns:p14="http://schemas.microsoft.com/office/powerpoint/2010/main" val="32508767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person&#10;&#10;Description automatically generated">
            <a:extLst>
              <a:ext uri="{FF2B5EF4-FFF2-40B4-BE49-F238E27FC236}">
                <a16:creationId xmlns:a16="http://schemas.microsoft.com/office/drawing/2014/main" id="{A996F236-B2BE-49EC-99B5-AFE87E1BF7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190" y="455688"/>
            <a:ext cx="9095619" cy="557106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2E5F1A3-E789-4AC1-8D60-2B50F5B6F3C2}"/>
              </a:ext>
            </a:extLst>
          </p:cNvPr>
          <p:cNvSpPr txBox="1"/>
          <p:nvPr/>
        </p:nvSpPr>
        <p:spPr>
          <a:xfrm>
            <a:off x="1470894" y="6114329"/>
            <a:ext cx="9393084" cy="4616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</a:rPr>
              <a:t>Technology allows social media companies to create their digital profiles</a:t>
            </a:r>
          </a:p>
        </p:txBody>
      </p:sp>
    </p:spTree>
    <p:extLst>
      <p:ext uri="{BB962C8B-B14F-4D97-AF65-F5344CB8AC3E}">
        <p14:creationId xmlns:p14="http://schemas.microsoft.com/office/powerpoint/2010/main" val="1016200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indoor, different&#10;&#10;Description automatically generated">
            <a:extLst>
              <a:ext uri="{FF2B5EF4-FFF2-40B4-BE49-F238E27FC236}">
                <a16:creationId xmlns:a16="http://schemas.microsoft.com/office/drawing/2014/main" id="{1BEE6004-FA74-4BF5-AB64-4F43082B68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511808"/>
            <a:ext cx="11277600" cy="38343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3423833-4B7E-4168-B19C-9EFF070B38C2}"/>
              </a:ext>
            </a:extLst>
          </p:cNvPr>
          <p:cNvSpPr txBox="1"/>
          <p:nvPr/>
        </p:nvSpPr>
        <p:spPr>
          <a:xfrm>
            <a:off x="560719" y="5611483"/>
            <a:ext cx="11107945" cy="707886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rgbClr val="FFFF00"/>
                </a:solidFill>
              </a:rPr>
              <a:t>The accuracy was much lower when the algorithms are pled to women, black individuals, and young people, because algorithms are primarily trained with white men. </a:t>
            </a:r>
          </a:p>
        </p:txBody>
      </p:sp>
    </p:spTree>
    <p:extLst>
      <p:ext uri="{BB962C8B-B14F-4D97-AF65-F5344CB8AC3E}">
        <p14:creationId xmlns:p14="http://schemas.microsoft.com/office/powerpoint/2010/main" val="2899506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picture containing text, group, posing, lined&#10;&#10;Description automatically generated">
            <a:extLst>
              <a:ext uri="{FF2B5EF4-FFF2-40B4-BE49-F238E27FC236}">
                <a16:creationId xmlns:a16="http://schemas.microsoft.com/office/drawing/2014/main" id="{5D7BF9F2-FFBD-4679-9282-7CE0462AFE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509" y="625769"/>
            <a:ext cx="10566401" cy="594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13CE78E-6E01-4793-94FE-06D8CB3F6F60}"/>
              </a:ext>
            </a:extLst>
          </p:cNvPr>
          <p:cNvSpPr txBox="1"/>
          <p:nvPr/>
        </p:nvSpPr>
        <p:spPr>
          <a:xfrm>
            <a:off x="1982830" y="3318392"/>
            <a:ext cx="9022535" cy="646331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600" b="1" dirty="0">
                <a:solidFill>
                  <a:srgbClr val="C00000"/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</a:t>
            </a:r>
            <a:r>
              <a:rPr lang="en-US" sz="3600" b="1" dirty="0">
                <a:solidFill>
                  <a:srgbClr val="C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hut down Facebook facial recognition system</a:t>
            </a:r>
            <a:endParaRPr lang="en-US" sz="3600" b="1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90223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collage of a person&#10;&#10;Description automatically generated with medium confidence">
            <a:extLst>
              <a:ext uri="{FF2B5EF4-FFF2-40B4-BE49-F238E27FC236}">
                <a16:creationId xmlns:a16="http://schemas.microsoft.com/office/drawing/2014/main" id="{06AA742B-225F-4269-894F-4CF2A09130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99" y="457200"/>
            <a:ext cx="10566401" cy="5943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52D83F-B546-48BC-97F7-1B6F4A1DB64F}"/>
              </a:ext>
            </a:extLst>
          </p:cNvPr>
          <p:cNvSpPr txBox="1"/>
          <p:nvPr/>
        </p:nvSpPr>
        <p:spPr>
          <a:xfrm>
            <a:off x="6978019" y="1622534"/>
            <a:ext cx="3750129" cy="1323439"/>
          </a:xfrm>
          <a:prstGeom prst="rect">
            <a:avLst/>
          </a:prstGeom>
          <a:gradFill flip="none" rotWithShape="1">
            <a:gsLst>
              <a:gs pos="0">
                <a:schemeClr val="accent1">
                  <a:lumMod val="89000"/>
                </a:schemeClr>
              </a:gs>
              <a:gs pos="23000">
                <a:schemeClr val="accent1">
                  <a:lumMod val="89000"/>
                </a:schemeClr>
              </a:gs>
              <a:gs pos="69000">
                <a:schemeClr val="accent1">
                  <a:lumMod val="75000"/>
                </a:schemeClr>
              </a:gs>
              <a:gs pos="97000">
                <a:schemeClr val="accent1">
                  <a:lumMod val="7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effectLst>
            <a:softEdge rad="38100"/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4000" b="1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Labeled Faces in </a:t>
            </a:r>
          </a:p>
          <a:p>
            <a:pPr algn="ctr"/>
            <a:r>
              <a:rPr lang="en-US" sz="4000" b="1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the Wild</a:t>
            </a:r>
            <a:r>
              <a:rPr lang="ru-RU" sz="4000" b="1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(</a:t>
            </a:r>
            <a:r>
              <a:rPr lang="en-US" sz="4000" b="1" dirty="0">
                <a:solidFill>
                  <a:srgbClr val="FFFF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LFW)</a:t>
            </a:r>
            <a:endParaRPr lang="en-US" sz="4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2184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46238BCC-38A2-4545-AA21-EEC1C7C9BD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603" y="627701"/>
            <a:ext cx="10452793" cy="5973025"/>
          </a:xfrm>
          <a:prstGeom prst="rect">
            <a:avLst/>
          </a:prstGeom>
          <a:effectLst>
            <a:outerShdw blurRad="50800" dist="50800" dir="5400000" algn="ctr" rotWithShape="0">
              <a:srgbClr val="000000">
                <a:alpha val="4000"/>
              </a:srgbClr>
            </a:outerShdw>
            <a:softEdge rad="254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3D2E02-32DD-494C-9B25-C074989D4D14}"/>
              </a:ext>
            </a:extLst>
          </p:cNvPr>
          <p:cNvSpPr txBox="1"/>
          <p:nvPr/>
        </p:nvSpPr>
        <p:spPr>
          <a:xfrm>
            <a:off x="4367048" y="2755384"/>
            <a:ext cx="1531654" cy="123110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29000"/>
              </a:srgb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FF00"/>
                </a:solidFill>
              </a:rPr>
              <a:t>Human</a:t>
            </a:r>
          </a:p>
          <a:p>
            <a:pPr algn="ctr"/>
            <a:endParaRPr lang="en-US" sz="1400" dirty="0"/>
          </a:p>
          <a:p>
            <a:pPr algn="ctr"/>
            <a:r>
              <a:rPr lang="en-US" sz="2800" b="1" dirty="0">
                <a:solidFill>
                  <a:srgbClr val="FFFF00"/>
                </a:solidFill>
              </a:rPr>
              <a:t>97.53 %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057973-DF1F-48D4-A76F-BC46BCBC0AEE}"/>
              </a:ext>
            </a:extLst>
          </p:cNvPr>
          <p:cNvSpPr txBox="1"/>
          <p:nvPr/>
        </p:nvSpPr>
        <p:spPr>
          <a:xfrm>
            <a:off x="6293299" y="2775486"/>
            <a:ext cx="1724126" cy="1231106"/>
          </a:xfrm>
          <a:prstGeom prst="rect">
            <a:avLst/>
          </a:prstGeom>
          <a:noFill/>
          <a:effectLst>
            <a:outerShdw blurRad="50800" dist="50800" dir="5400000" algn="ctr" rotWithShape="0">
              <a:srgbClr val="000000">
                <a:alpha val="29000"/>
              </a:srgb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200" b="1" dirty="0">
                <a:solidFill>
                  <a:srgbClr val="FFFF00"/>
                </a:solidFill>
              </a:rPr>
              <a:t>Software</a:t>
            </a:r>
          </a:p>
          <a:p>
            <a:pPr algn="ctr"/>
            <a:endParaRPr lang="en-US" sz="1400" dirty="0">
              <a:solidFill>
                <a:srgbClr val="FFFF00"/>
              </a:solidFill>
            </a:endParaRPr>
          </a:p>
          <a:p>
            <a:pPr algn="ctr"/>
            <a:r>
              <a:rPr lang="en-US" sz="2800" b="1" dirty="0">
                <a:solidFill>
                  <a:srgbClr val="FFFF00"/>
                </a:solidFill>
              </a:rPr>
              <a:t>97.25 %</a:t>
            </a:r>
          </a:p>
        </p:txBody>
      </p:sp>
    </p:spTree>
    <p:extLst>
      <p:ext uri="{BB962C8B-B14F-4D97-AF65-F5344CB8AC3E}">
        <p14:creationId xmlns:p14="http://schemas.microsoft.com/office/powerpoint/2010/main" val="12434881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DCF2843D-370A-4CDD-9EA7-4BAF0C9AF0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265" y="1908312"/>
            <a:ext cx="11494451" cy="2807806"/>
          </a:xfrm>
          <a:prstGeom prst="rect">
            <a:avLst/>
          </a:prstGeom>
          <a:effectLst>
            <a:softEdge rad="25400"/>
          </a:effectLst>
        </p:spPr>
      </p:pic>
    </p:spTree>
    <p:extLst>
      <p:ext uri="{BB962C8B-B14F-4D97-AF65-F5344CB8AC3E}">
        <p14:creationId xmlns:p14="http://schemas.microsoft.com/office/powerpoint/2010/main" val="2299382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group of people posing for a photo&#10;&#10;Description automatically generated with medium confidence">
            <a:extLst>
              <a:ext uri="{FF2B5EF4-FFF2-40B4-BE49-F238E27FC236}">
                <a16:creationId xmlns:a16="http://schemas.microsoft.com/office/drawing/2014/main" id="{79A23F19-0F37-4451-9BD2-928619444D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482727"/>
            <a:ext cx="11277600" cy="5892545"/>
          </a:xfrm>
          <a:prstGeom prst="rect">
            <a:avLst/>
          </a:prstGeom>
          <a:effectLst>
            <a:softEdge rad="38100"/>
          </a:effectLst>
        </p:spPr>
      </p:pic>
    </p:spTree>
    <p:extLst>
      <p:ext uri="{BB962C8B-B14F-4D97-AF65-F5344CB8AC3E}">
        <p14:creationId xmlns:p14="http://schemas.microsoft.com/office/powerpoint/2010/main" val="3296972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ith blue eyes&#10;&#10;Description automatically generated with low confidence">
            <a:extLst>
              <a:ext uri="{FF2B5EF4-FFF2-40B4-BE49-F238E27FC236}">
                <a16:creationId xmlns:a16="http://schemas.microsoft.com/office/drawing/2014/main" id="{01086247-75BB-4C20-828B-F239A0F2B90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7235" y="1838050"/>
            <a:ext cx="3045335" cy="3072048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5" name="Picture 4" descr="A picture containing person, person, suit, mammal&#10;&#10;Description automatically generated">
            <a:extLst>
              <a:ext uri="{FF2B5EF4-FFF2-40B4-BE49-F238E27FC236}">
                <a16:creationId xmlns:a16="http://schemas.microsoft.com/office/drawing/2014/main" id="{62D82F05-0BF2-4BD8-867D-6B53F59ABB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6508" y="1744275"/>
            <a:ext cx="2315688" cy="2981041"/>
          </a:xfrm>
          <a:prstGeom prst="rect">
            <a:avLst/>
          </a:prstGeom>
          <a:effectLst>
            <a:softEdge rad="38100"/>
          </a:effectLst>
        </p:spPr>
      </p:pic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9AA557F2-F5B7-4B58-BBF2-E0DCA5E546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15618879"/>
              </p:ext>
            </p:extLst>
          </p:nvPr>
        </p:nvGraphicFramePr>
        <p:xfrm>
          <a:off x="4642275" y="2255341"/>
          <a:ext cx="3617264" cy="20784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418076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erson with blue eyes&#10;&#10;Description automatically generated with low confidence">
            <a:extLst>
              <a:ext uri="{FF2B5EF4-FFF2-40B4-BE49-F238E27FC236}">
                <a16:creationId xmlns:a16="http://schemas.microsoft.com/office/drawing/2014/main" id="{6046A8A4-9D47-4F0A-B957-FA31053C76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6531" y="1165439"/>
            <a:ext cx="4357126" cy="4395347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8080856-7283-4AD2-8C01-08397E9F1A8E}"/>
              </a:ext>
            </a:extLst>
          </p:cNvPr>
          <p:cNvSpPr txBox="1"/>
          <p:nvPr/>
        </p:nvSpPr>
        <p:spPr>
          <a:xfrm>
            <a:off x="4574568" y="5725899"/>
            <a:ext cx="2654907" cy="461665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rgbClr val="FFFF00"/>
                </a:solidFill>
                <a:effectLst/>
                <a:latin typeface="urw-din"/>
              </a:rPr>
              <a:t>6-fiducial points</a:t>
            </a:r>
            <a:endParaRPr lang="en-US" sz="24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12487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4" name="Rectangle 28">
            <a:extLst>
              <a:ext uri="{FF2B5EF4-FFF2-40B4-BE49-F238E27FC236}">
                <a16:creationId xmlns:a16="http://schemas.microsoft.com/office/drawing/2014/main" id="{C96C8BAF-68F3-4B78-B238-35DF5D865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8" name="Group 30">
            <a:extLst>
              <a:ext uri="{FF2B5EF4-FFF2-40B4-BE49-F238E27FC236}">
                <a16:creationId xmlns:a16="http://schemas.microsoft.com/office/drawing/2014/main" id="{4F4CD6D0-5A87-4BA2-A13A-0E40511C3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699565"/>
            <a:ext cx="3553132" cy="5156200"/>
            <a:chOff x="7807230" y="2012810"/>
            <a:chExt cx="3251252" cy="345986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5877EAC0-2063-444D-8EE9-72FED2E03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2C155BF8-661A-4F4A-B4EC-923105C69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E9537076-EF48-4F72-9164-FD8260D55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19434" y="699565"/>
            <a:ext cx="3553132" cy="5156200"/>
            <a:chOff x="7807230" y="2012810"/>
            <a:chExt cx="3251252" cy="3459865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89673CB-C48B-4D05-B6E4-B88CD5BAA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96C31A20-B341-476E-8C04-A26C87E1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 descr="A map of a city&#10;&#10;Description automatically generated with medium confidence">
            <a:extLst>
              <a:ext uri="{FF2B5EF4-FFF2-40B4-BE49-F238E27FC236}">
                <a16:creationId xmlns:a16="http://schemas.microsoft.com/office/drawing/2014/main" id="{61E74125-A2C4-4E6A-A361-D0DDC6A59D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753" y="1080044"/>
            <a:ext cx="3209544" cy="3566159"/>
          </a:xfrm>
          <a:prstGeom prst="rect">
            <a:avLst/>
          </a:prstGeom>
        </p:spPr>
      </p:pic>
      <p:grpSp>
        <p:nvGrpSpPr>
          <p:cNvPr id="39" name="Group 38">
            <a:extLst>
              <a:ext uri="{FF2B5EF4-FFF2-40B4-BE49-F238E27FC236}">
                <a16:creationId xmlns:a16="http://schemas.microsoft.com/office/drawing/2014/main" id="{6EFC3492-86BD-4D75-B5B4-C2DBFE0B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04093" y="699565"/>
            <a:ext cx="3553132" cy="5156200"/>
            <a:chOff x="7807230" y="2012810"/>
            <a:chExt cx="3251252" cy="3459865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F72E5074-2516-4705-BFF1-F508394A0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02259E4C-F24C-4180-AEC3-76255D535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A picture containing dome&#10;&#10;Description automatically generated">
            <a:extLst>
              <a:ext uri="{FF2B5EF4-FFF2-40B4-BE49-F238E27FC236}">
                <a16:creationId xmlns:a16="http://schemas.microsoft.com/office/drawing/2014/main" id="{72B8B567-CED0-49D9-8216-1405D2686A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6730" y="1223160"/>
            <a:ext cx="3209544" cy="3490742"/>
          </a:xfrm>
          <a:prstGeom prst="rect">
            <a:avLst/>
          </a:prstGeom>
        </p:spPr>
      </p:pic>
      <p:pic>
        <p:nvPicPr>
          <p:cNvPr id="9" name="Picture 8" descr="A person wearing a mask&#10;&#10;Description automatically generated with low confidence">
            <a:extLst>
              <a:ext uri="{FF2B5EF4-FFF2-40B4-BE49-F238E27FC236}">
                <a16:creationId xmlns:a16="http://schemas.microsoft.com/office/drawing/2014/main" id="{4CD395D1-0330-408A-9CEF-21E3383CD8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1004" y="1298388"/>
            <a:ext cx="3010737" cy="3366041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E822061-8359-4B00-99D7-2D28E3C73210}"/>
              </a:ext>
            </a:extLst>
          </p:cNvPr>
          <p:cNvSpPr txBox="1"/>
          <p:nvPr/>
        </p:nvSpPr>
        <p:spPr>
          <a:xfrm>
            <a:off x="628536" y="4956951"/>
            <a:ext cx="3365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0" dirty="0">
                <a:solidFill>
                  <a:srgbClr val="273239"/>
                </a:solidFill>
                <a:effectLst/>
                <a:latin typeface="urw-din"/>
              </a:rPr>
              <a:t>67 fiducial points with Delaunay </a:t>
            </a:r>
          </a:p>
          <a:p>
            <a:pPr algn="ctr"/>
            <a:r>
              <a:rPr lang="en-US" b="0" dirty="0">
                <a:solidFill>
                  <a:srgbClr val="273239"/>
                </a:solidFill>
                <a:effectLst/>
                <a:latin typeface="urw-din"/>
              </a:rPr>
              <a:t>triangulation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4EA001-9D15-4C43-A287-A80CAA15D623}"/>
              </a:ext>
            </a:extLst>
          </p:cNvPr>
          <p:cNvSpPr txBox="1"/>
          <p:nvPr/>
        </p:nvSpPr>
        <p:spPr>
          <a:xfrm>
            <a:off x="4348214" y="4932215"/>
            <a:ext cx="34955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0" dirty="0">
                <a:solidFill>
                  <a:srgbClr val="273239"/>
                </a:solidFill>
                <a:effectLst/>
                <a:latin typeface="urw-din"/>
              </a:rPr>
              <a:t>3D shape generated from the align </a:t>
            </a:r>
          </a:p>
          <a:p>
            <a:pPr algn="ctr"/>
            <a:r>
              <a:rPr lang="en-US" b="0" dirty="0">
                <a:solidFill>
                  <a:srgbClr val="273239"/>
                </a:solidFill>
                <a:effectLst/>
                <a:latin typeface="urw-din"/>
              </a:rPr>
              <a:t>2D-crop image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D070137B-DE0F-42F7-AF9D-E3671803AD0B}"/>
              </a:ext>
            </a:extLst>
          </p:cNvPr>
          <p:cNvSpPr txBox="1"/>
          <p:nvPr/>
        </p:nvSpPr>
        <p:spPr>
          <a:xfrm>
            <a:off x="8104092" y="4818452"/>
            <a:ext cx="319510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0" dirty="0">
                <a:solidFill>
                  <a:srgbClr val="273239"/>
                </a:solidFill>
                <a:effectLst/>
                <a:latin typeface="urw-din"/>
              </a:rPr>
              <a:t>Visibility map of 2D shape in 3D </a:t>
            </a:r>
          </a:p>
          <a:p>
            <a:pPr algn="ctr"/>
            <a:r>
              <a:rPr lang="en-US" b="0" dirty="0">
                <a:solidFill>
                  <a:srgbClr val="273239"/>
                </a:solidFill>
                <a:effectLst/>
                <a:latin typeface="urw-din"/>
              </a:rPr>
              <a:t>(darker triangles are less visible </a:t>
            </a:r>
          </a:p>
          <a:p>
            <a:pPr algn="ctr"/>
            <a:r>
              <a:rPr lang="en-US" b="0" dirty="0">
                <a:solidFill>
                  <a:srgbClr val="273239"/>
                </a:solidFill>
                <a:effectLst/>
                <a:latin typeface="urw-din"/>
              </a:rPr>
              <a:t>as compared to light triangles)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97903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89000"/>
              </a:schemeClr>
            </a:gs>
            <a:gs pos="23000">
              <a:schemeClr val="accent1">
                <a:lumMod val="89000"/>
              </a:schemeClr>
            </a:gs>
            <a:gs pos="69000">
              <a:schemeClr val="accent1">
                <a:lumMod val="75000"/>
              </a:schemeClr>
            </a:gs>
            <a:gs pos="97000">
              <a:schemeClr val="accent1">
                <a:lumMod val="7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map of a city&#10;&#10;Description automatically generated with low confidence">
            <a:extLst>
              <a:ext uri="{FF2B5EF4-FFF2-40B4-BE49-F238E27FC236}">
                <a16:creationId xmlns:a16="http://schemas.microsoft.com/office/drawing/2014/main" id="{5E1CE8AF-0BF8-4ECF-B883-6E7EE16432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2577" y="1958899"/>
            <a:ext cx="2961651" cy="3380544"/>
          </a:xfrm>
          <a:prstGeom prst="rect">
            <a:avLst/>
          </a:prstGeom>
          <a:effectLst>
            <a:softEdge rad="38100"/>
          </a:effectLst>
        </p:spPr>
      </p:pic>
      <p:pic>
        <p:nvPicPr>
          <p:cNvPr id="5" name="Picture 4" descr="A picture containing person, person, suit, mammal&#10;&#10;Description automatically generated">
            <a:extLst>
              <a:ext uri="{FF2B5EF4-FFF2-40B4-BE49-F238E27FC236}">
                <a16:creationId xmlns:a16="http://schemas.microsoft.com/office/drawing/2014/main" id="{9CBB88BA-82F4-40AA-A705-6BE5FAE7D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2213" y="1896307"/>
            <a:ext cx="2674646" cy="3443136"/>
          </a:xfrm>
          <a:prstGeom prst="rect">
            <a:avLst/>
          </a:prstGeom>
          <a:effectLst>
            <a:softEdge rad="38100"/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F48133E8-871B-4EAB-830A-118D29584546}"/>
              </a:ext>
            </a:extLst>
          </p:cNvPr>
          <p:cNvSpPr txBox="1"/>
          <p:nvPr/>
        </p:nvSpPr>
        <p:spPr>
          <a:xfrm>
            <a:off x="583150" y="5590134"/>
            <a:ext cx="5120505" cy="40011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00"/>
                </a:solidFill>
                <a:effectLst/>
                <a:latin typeface="urw-din"/>
              </a:rPr>
              <a:t>67 fiducial point mapping on 2D-3D affine face</a:t>
            </a:r>
            <a:endParaRPr lang="en-US" sz="2000" b="1" dirty="0">
              <a:solidFill>
                <a:srgbClr val="FFFF00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C1A092-AA1C-4CFB-9283-DF3CCA0EFF23}"/>
              </a:ext>
            </a:extLst>
          </p:cNvPr>
          <p:cNvSpPr txBox="1"/>
          <p:nvPr/>
        </p:nvSpPr>
        <p:spPr>
          <a:xfrm>
            <a:off x="7529921" y="5589093"/>
            <a:ext cx="2144305" cy="400110"/>
          </a:xfrm>
          <a:prstGeom prst="rect">
            <a:avLst/>
          </a:prstGeom>
          <a:noFill/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none" rtlCol="0">
            <a:spAutoFit/>
          </a:bodyPr>
          <a:lstStyle/>
          <a:p>
            <a:pPr algn="ctr"/>
            <a:r>
              <a:rPr lang="en-US" sz="2000" b="1" dirty="0">
                <a:solidFill>
                  <a:srgbClr val="FFFF00"/>
                </a:solidFill>
                <a:effectLst/>
                <a:latin typeface="urw-din"/>
              </a:rPr>
              <a:t>final frontalization</a:t>
            </a:r>
            <a:endParaRPr lang="en-US" sz="2000" b="1" dirty="0">
              <a:solidFill>
                <a:srgbClr val="FFF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11096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117</Words>
  <Application>Microsoft Office PowerPoint</Application>
  <PresentationFormat>Widescreen</PresentationFormat>
  <Paragraphs>26</Paragraphs>
  <Slides>13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8" baseType="lpstr">
      <vt:lpstr>Arial</vt:lpstr>
      <vt:lpstr>Calibri</vt:lpstr>
      <vt:lpstr>Calibri Light</vt:lpstr>
      <vt:lpstr>urw-din</vt:lpstr>
      <vt:lpstr>Office Theme</vt:lpstr>
      <vt:lpstr>Facebook's Face Recognition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Ekaterina Litvinova</dc:creator>
  <cp:lastModifiedBy>Ekaterina Litvinova</cp:lastModifiedBy>
  <cp:revision>15</cp:revision>
  <dcterms:created xsi:type="dcterms:W3CDTF">2022-03-06T14:28:26Z</dcterms:created>
  <dcterms:modified xsi:type="dcterms:W3CDTF">2022-03-07T09:39:43Z</dcterms:modified>
</cp:coreProperties>
</file>